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35" r:id="rId2"/>
    <p:sldId id="849" r:id="rId3"/>
    <p:sldId id="1038" r:id="rId4"/>
    <p:sldId id="1039" r:id="rId5"/>
    <p:sldId id="850" r:id="rId6"/>
    <p:sldId id="851" r:id="rId7"/>
    <p:sldId id="852" r:id="rId8"/>
    <p:sldId id="853" r:id="rId9"/>
    <p:sldId id="854" r:id="rId10"/>
    <p:sldId id="1037" r:id="rId11"/>
    <p:sldId id="1029" r:id="rId12"/>
    <p:sldId id="1032" r:id="rId13"/>
    <p:sldId id="1030" r:id="rId14"/>
    <p:sldId id="1033" r:id="rId15"/>
    <p:sldId id="855" r:id="rId16"/>
    <p:sldId id="856" r:id="rId17"/>
    <p:sldId id="857" r:id="rId18"/>
    <p:sldId id="858" r:id="rId19"/>
  </p:sldIdLst>
  <p:sldSz cx="9906000" cy="7239000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65"/>
    <a:srgbClr val="FF9900"/>
    <a:srgbClr val="7979FF"/>
    <a:srgbClr val="B3D9FF"/>
    <a:srgbClr val="CCECFF"/>
    <a:srgbClr val="33CCFF"/>
    <a:srgbClr val="9900CC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F1EC3-EF25-4941-9B88-BAB11F1628C5}" v="1" dt="2023-12-03T19:08:45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3094" autoAdjust="0"/>
  </p:normalViewPr>
  <p:slideViewPr>
    <p:cSldViewPr snapToGrid="0">
      <p:cViewPr varScale="1">
        <p:scale>
          <a:sx n="90" d="100"/>
          <a:sy n="90" d="100"/>
        </p:scale>
        <p:origin x="883" y="72"/>
      </p:cViewPr>
      <p:guideLst>
        <p:guide orient="horz" pos="22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396" y="-648"/>
      </p:cViewPr>
      <p:guideLst>
        <p:guide orient="horz" pos="3225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FERT Raphaël" userId="416e19d6-f097-447f-a880-c4a7413480a9" providerId="ADAL" clId="{FD5F1EC3-EF25-4941-9B88-BAB11F1628C5}"/>
    <pc:docChg chg="modSld modMainMaster">
      <pc:chgData name="DEFERT Raphaël" userId="416e19d6-f097-447f-a880-c4a7413480a9" providerId="ADAL" clId="{FD5F1EC3-EF25-4941-9B88-BAB11F1628C5}" dt="2023-12-06T11:35:32.203" v="26" actId="729"/>
      <pc:docMkLst>
        <pc:docMk/>
      </pc:docMkLst>
      <pc:sldChg chg="modSp 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838682563" sldId="849"/>
        </pc:sldMkLst>
        <pc:spChg chg="mod">
          <ac:chgData name="DEFERT Raphaël" userId="416e19d6-f097-447f-a880-c4a7413480a9" providerId="ADAL" clId="{FD5F1EC3-EF25-4941-9B88-BAB11F1628C5}" dt="2023-12-03T19:08:22.538" v="20" actId="6549"/>
          <ac:spMkLst>
            <pc:docMk/>
            <pc:sldMk cId="838682563" sldId="849"/>
            <ac:spMk id="40" creationId="{00000000-0000-0000-0000-000000000000}"/>
          </ac:spMkLst>
        </pc:spChg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2740508812" sldId="850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771458337" sldId="851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72826135" sldId="852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821734358" sldId="853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250073796" sldId="854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581286587" sldId="855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2820332046" sldId="856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390146284" sldId="857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2001337644" sldId="858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1111766824" sldId="1029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101685670" sldId="1030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958461627" sldId="1032"/>
        </pc:sldMkLst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282174284" sldId="1033"/>
        </pc:sldMkLst>
      </pc:sldChg>
      <pc:sldChg chg="modSp 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537219446" sldId="1035"/>
        </pc:sldMkLst>
        <pc:spChg chg="mod">
          <ac:chgData name="DEFERT Raphaël" userId="416e19d6-f097-447f-a880-c4a7413480a9" providerId="ADAL" clId="{FD5F1EC3-EF25-4941-9B88-BAB11F1628C5}" dt="2023-12-03T18:53:22.696" v="18" actId="6549"/>
          <ac:spMkLst>
            <pc:docMk/>
            <pc:sldMk cId="537219446" sldId="1035"/>
            <ac:spMk id="2" creationId="{00000000-0000-0000-0000-000000000000}"/>
          </ac:spMkLst>
        </pc:spChg>
      </pc:sldChg>
      <pc:sldChg chg="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880133759" sldId="1037"/>
        </pc:sldMkLst>
      </pc:sldChg>
      <pc:sldChg chg="modSp 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3460008047" sldId="1038"/>
        </pc:sldMkLst>
        <pc:spChg chg="mod">
          <ac:chgData name="DEFERT Raphaël" userId="416e19d6-f097-447f-a880-c4a7413480a9" providerId="ADAL" clId="{FD5F1EC3-EF25-4941-9B88-BAB11F1628C5}" dt="2023-12-03T19:08:45.034" v="21"/>
          <ac:spMkLst>
            <pc:docMk/>
            <pc:sldMk cId="3460008047" sldId="1038"/>
            <ac:spMk id="40" creationId="{00000000-0000-0000-0000-000000000000}"/>
          </ac:spMkLst>
        </pc:spChg>
      </pc:sldChg>
      <pc:sldChg chg="modSp mod modShow">
        <pc:chgData name="DEFERT Raphaël" userId="416e19d6-f097-447f-a880-c4a7413480a9" providerId="ADAL" clId="{FD5F1EC3-EF25-4941-9B88-BAB11F1628C5}" dt="2023-12-06T11:35:32.203" v="26" actId="729"/>
        <pc:sldMkLst>
          <pc:docMk/>
          <pc:sldMk cId="4220058089" sldId="1039"/>
        </pc:sldMkLst>
        <pc:spChg chg="mod">
          <ac:chgData name="DEFERT Raphaël" userId="416e19d6-f097-447f-a880-c4a7413480a9" providerId="ADAL" clId="{FD5F1EC3-EF25-4941-9B88-BAB11F1628C5}" dt="2023-12-03T19:08:45.034" v="21"/>
          <ac:spMkLst>
            <pc:docMk/>
            <pc:sldMk cId="4220058089" sldId="1039"/>
            <ac:spMk id="40" creationId="{00000000-0000-0000-0000-000000000000}"/>
          </ac:spMkLst>
        </pc:spChg>
      </pc:sldChg>
      <pc:sldMasterChg chg="modSp mod">
        <pc:chgData name="DEFERT Raphaël" userId="416e19d6-f097-447f-a880-c4a7413480a9" providerId="ADAL" clId="{FD5F1EC3-EF25-4941-9B88-BAB11F1628C5}" dt="2023-12-03T17:38:39.078" v="16" actId="6549"/>
        <pc:sldMasterMkLst>
          <pc:docMk/>
          <pc:sldMasterMk cId="0" sldId="2147483648"/>
        </pc:sldMasterMkLst>
        <pc:spChg chg="mod">
          <ac:chgData name="DEFERT Raphaël" userId="416e19d6-f097-447f-a880-c4a7413480a9" providerId="ADAL" clId="{FD5F1EC3-EF25-4941-9B88-BAB11F1628C5}" dt="2023-12-03T17:38:35.872" v="14" actId="6549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DEFERT Raphaël" userId="416e19d6-f097-447f-a880-c4a7413480a9" providerId="ADAL" clId="{FD5F1EC3-EF25-4941-9B88-BAB11F1628C5}" dt="2023-12-03T17:38:39.078" v="16" actId="6549"/>
          <ac:spMkLst>
            <pc:docMk/>
            <pc:sldMasterMk cId="0" sldId="2147483648"/>
            <ac:spMk id="22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60" y="-1588"/>
            <a:ext cx="310405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0191" y="-1588"/>
            <a:ext cx="310405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3360" y="9678989"/>
            <a:ext cx="310405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0191" y="9678989"/>
            <a:ext cx="3104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20BEEBCB-4665-469F-8989-7DD86408F6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9" y="-1588"/>
            <a:ext cx="30754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601" y="-1588"/>
            <a:ext cx="30754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1525"/>
            <a:ext cx="523875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4101"/>
            <a:ext cx="5207316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3" tIns="48407" rIns="96813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9" y="9723439"/>
            <a:ext cx="30754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601" y="9723439"/>
            <a:ext cx="30754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1D658B21-429D-4B2D-99E4-B3C6796A6C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98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92CC83-4A14-483D-AF1E-6763D2FF323C}" type="slidenum">
              <a:rPr lang="fr-FR" sz="1000" smtClean="0"/>
              <a:pPr/>
              <a:t>1</a:t>
            </a:fld>
            <a:endParaRPr lang="fr-FR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8020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4738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0603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60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49488"/>
            <a:ext cx="8420100" cy="155098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02100"/>
            <a:ext cx="6934200" cy="1849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39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89100"/>
            <a:ext cx="89154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78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90513"/>
            <a:ext cx="2228850" cy="6175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90513"/>
            <a:ext cx="6534150" cy="6175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19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876879"/>
            <a:ext cx="8915400" cy="477678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6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651375"/>
            <a:ext cx="8420100" cy="1438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068638"/>
            <a:ext cx="8420100" cy="15827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886505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06587"/>
            <a:ext cx="4376738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81274"/>
            <a:ext cx="4376738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06587"/>
            <a:ext cx="4378325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81274"/>
            <a:ext cx="4378325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5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89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9219"/>
            <a:ext cx="3259138" cy="12255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974719"/>
            <a:ext cx="5537200" cy="61769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200269"/>
            <a:ext cx="3259138" cy="495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7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442856"/>
            <a:ext cx="5943600" cy="5984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021669"/>
            <a:ext cx="594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6041344"/>
            <a:ext cx="5943600" cy="849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3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763484" y="252686"/>
            <a:ext cx="539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Analyse et gestion des risques</a:t>
            </a:r>
            <a:r>
              <a:rPr lang="fr-CH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- R. Defert</a:t>
            </a:r>
          </a:p>
          <a:p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Section de génie civil – Master - Semestre automne 2025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745185" y="199934"/>
            <a:ext cx="19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b="1">
                <a:latin typeface="Arial" panose="020B0604020202020204" pitchFamily="34" charset="0"/>
                <a:cs typeface="Arial" panose="020B0604020202020204" pitchFamily="34" charset="0"/>
              </a:rPr>
              <a:t>Semaine 5</a:t>
            </a:r>
            <a:endParaRPr lang="fr-CH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Conséquences et représentation– page </a:t>
            </a:r>
            <a:fld id="{4FFD2975-C84D-4AB7-B6E6-422AFF4172AA}" type="slidenum">
              <a:rPr lang="fr-CH" baseline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FBD3B0-3498-4466-BF34-A9B34DB1E1B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97341"/>
            <a:ext cx="1791420" cy="775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5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CH" sz="2400" dirty="0">
                <a:latin typeface="Verdana" pitchFamily="34" charset="0"/>
              </a:rPr>
            </a:br>
            <a:r>
              <a:rPr lang="fr-CH" sz="3600" dirty="0">
                <a:latin typeface="Verdana" pitchFamily="34" charset="0"/>
              </a:rPr>
              <a:t>Analyse et gestion de risque</a:t>
            </a:r>
            <a:br>
              <a:rPr lang="fr-CH" sz="2400" dirty="0">
                <a:latin typeface="Verdana" pitchFamily="34" charset="0"/>
              </a:rPr>
            </a:br>
            <a:r>
              <a:rPr lang="fr-CH" sz="2400" b="0" i="1" dirty="0">
                <a:latin typeface="Verdana" pitchFamily="34" charset="0"/>
              </a:rPr>
              <a:t>Risk </a:t>
            </a:r>
            <a:r>
              <a:rPr lang="fr-CH" sz="2400" b="0" i="1" dirty="0" err="1">
                <a:latin typeface="Verdana" pitchFamily="34" charset="0"/>
              </a:rPr>
              <a:t>Analysis</a:t>
            </a:r>
            <a:r>
              <a:rPr lang="fr-CH" sz="2400" b="0" i="1" dirty="0">
                <a:latin typeface="Verdana" pitchFamily="34" charset="0"/>
              </a:rPr>
              <a:t> and Management</a:t>
            </a:r>
            <a:br>
              <a:rPr lang="fr-CH" sz="2400" dirty="0">
                <a:latin typeface="Verdana" pitchFamily="34" charset="0"/>
              </a:rPr>
            </a:br>
            <a:br>
              <a:rPr lang="fr-CH" sz="2400" dirty="0">
                <a:latin typeface="Verdana" pitchFamily="34" charset="0"/>
              </a:rPr>
            </a:br>
            <a:r>
              <a:rPr lang="fr-CH" sz="2400">
                <a:solidFill>
                  <a:srgbClr val="FF0000"/>
                </a:solidFill>
                <a:latin typeface="Verdana" pitchFamily="34" charset="0"/>
              </a:rPr>
              <a:t>Semaine 5 </a:t>
            </a: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: Conséquences et représentation</a:t>
            </a: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Exercice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721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6332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Extraits SIA 197/2</a:t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(Suisse)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75" y="1736583"/>
            <a:ext cx="6966751" cy="51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-27659" y="1520242"/>
            <a:ext cx="9633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Extraits Directive Européenne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953272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6154"/>
          <a:stretch/>
        </p:blipFill>
        <p:spPr>
          <a:xfrm>
            <a:off x="1188582" y="4172502"/>
            <a:ext cx="6884416" cy="30001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71566"/>
          <a:stretch/>
        </p:blipFill>
        <p:spPr>
          <a:xfrm>
            <a:off x="1188582" y="2129267"/>
            <a:ext cx="6884416" cy="19455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68ADDC-906D-4B3E-BE5C-8F001634D3C9}"/>
              </a:ext>
            </a:extLst>
          </p:cNvPr>
          <p:cNvSpPr/>
          <p:nvPr/>
        </p:nvSpPr>
        <p:spPr bwMode="auto">
          <a:xfrm>
            <a:off x="1188582" y="4471416"/>
            <a:ext cx="6884416" cy="6035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26C1A-6411-4041-B5E7-B913B890F562}"/>
              </a:ext>
            </a:extLst>
          </p:cNvPr>
          <p:cNvSpPr/>
          <p:nvPr/>
        </p:nvSpPr>
        <p:spPr bwMode="auto">
          <a:xfrm>
            <a:off x="1185534" y="6187440"/>
            <a:ext cx="6884416" cy="3322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6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633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Extraits Directive Européenne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66" y="2244095"/>
            <a:ext cx="6374493" cy="47808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D72967-A4A3-41D2-B397-D55FF038B38F}"/>
              </a:ext>
            </a:extLst>
          </p:cNvPr>
          <p:cNvSpPr/>
          <p:nvPr/>
        </p:nvSpPr>
        <p:spPr bwMode="auto">
          <a:xfrm>
            <a:off x="1473366" y="4047744"/>
            <a:ext cx="6374493" cy="3322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6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633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Extraits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Instruction Technique (France)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505075"/>
            <a:ext cx="91725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633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Extraits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Instruction Technique (France)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1" y="2967960"/>
            <a:ext cx="91344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19" y="734887"/>
            <a:ext cx="8092636" cy="891144"/>
          </a:xfrm>
        </p:spPr>
        <p:txBody>
          <a:bodyPr/>
          <a:lstStyle/>
          <a:p>
            <a:r>
              <a:rPr lang="fr-CH" altLang="fr-FR" sz="3411"/>
              <a:t>Comparaison exigences pour TGSB</a:t>
            </a:r>
            <a:endParaRPr lang="fr-FR" altLang="fr-FR" sz="3411"/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274492" y="2801845"/>
            <a:ext cx="1406338" cy="9530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084" rIns="35084" anchor="ctr"/>
          <a:lstStyle>
            <a:lvl1pPr algn="l" defTabSz="635000">
              <a:defRPr sz="4300">
                <a:solidFill>
                  <a:schemeClr val="tx1"/>
                </a:solidFill>
                <a:latin typeface="Arial Narrow MT Bd" charset="0"/>
              </a:defRPr>
            </a:lvl1pPr>
            <a:lvl2pPr algn="l" defTabSz="635000">
              <a:defRPr sz="4300">
                <a:solidFill>
                  <a:schemeClr val="tx1"/>
                </a:solidFill>
                <a:latin typeface="Arial Narrow MT Bd" charset="0"/>
              </a:defRPr>
            </a:lvl2pPr>
            <a:lvl3pPr algn="l" defTabSz="635000">
              <a:defRPr sz="4300">
                <a:solidFill>
                  <a:schemeClr val="tx1"/>
                </a:solidFill>
                <a:latin typeface="Arial Narrow MT Bd" charset="0"/>
              </a:defRPr>
            </a:lvl3pPr>
            <a:lvl4pPr algn="l" defTabSz="635000">
              <a:defRPr sz="4300">
                <a:solidFill>
                  <a:schemeClr val="tx1"/>
                </a:solidFill>
                <a:latin typeface="Arial Narrow MT Bd" charset="0"/>
              </a:defRPr>
            </a:lvl4pPr>
            <a:lvl5pPr algn="l" defTabSz="635000">
              <a:defRPr sz="4300">
                <a:solidFill>
                  <a:schemeClr val="tx1"/>
                </a:solidFill>
                <a:latin typeface="Arial Narrow MT Bd" charset="0"/>
              </a:defRPr>
            </a:lvl5pPr>
            <a:lvl6pPr marL="457200" defTabSz="635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 Narrow MT Bd" charset="0"/>
              </a:defRPr>
            </a:lvl6pPr>
            <a:lvl7pPr marL="914400" defTabSz="635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 Narrow MT Bd" charset="0"/>
              </a:defRPr>
            </a:lvl7pPr>
            <a:lvl8pPr marL="1371600" defTabSz="635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 Narrow MT Bd" charset="0"/>
              </a:defRPr>
            </a:lvl8pPr>
            <a:lvl9pPr marL="1828800" defTabSz="6350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 Narrow MT Bd" charset="0"/>
              </a:defRPr>
            </a:lvl9pPr>
          </a:lstStyle>
          <a:p>
            <a:pPr>
              <a:buClrTx/>
            </a:pPr>
            <a:r>
              <a:rPr lang="fr-FR" altLang="fr-FR" sz="1364" dirty="0">
                <a:latin typeface="Arial" panose="020B0604020202020204" pitchFamily="34" charset="0"/>
                <a:cs typeface="Arial" panose="020B0604020202020204" pitchFamily="34" charset="0"/>
              </a:rPr>
              <a:t>Tunnel du Grand Saint Bernard</a:t>
            </a:r>
          </a:p>
        </p:txBody>
      </p:sp>
      <p:grpSp>
        <p:nvGrpSpPr>
          <p:cNvPr id="384006" name="Group 6"/>
          <p:cNvGrpSpPr>
            <a:grpSpLocks/>
          </p:cNvGrpSpPr>
          <p:nvPr/>
        </p:nvGrpSpPr>
        <p:grpSpPr bwMode="auto">
          <a:xfrm>
            <a:off x="1917540" y="1853457"/>
            <a:ext cx="727149" cy="456402"/>
            <a:chOff x="4162" y="3113"/>
            <a:chExt cx="1362" cy="907"/>
          </a:xfrm>
        </p:grpSpPr>
        <p:pic>
          <p:nvPicPr>
            <p:cNvPr id="384007" name="Picture 7" descr="Drapeau_Fran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" y="3113"/>
              <a:ext cx="136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4008" name="Line 8"/>
            <p:cNvSpPr>
              <a:spLocks noChangeShapeType="1"/>
            </p:cNvSpPr>
            <p:nvPr/>
          </p:nvSpPr>
          <p:spPr bwMode="auto">
            <a:xfrm>
              <a:off x="4163" y="4020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</p:grpSp>
      <p:grpSp>
        <p:nvGrpSpPr>
          <p:cNvPr id="384009" name="Group 9"/>
          <p:cNvGrpSpPr>
            <a:grpSpLocks/>
          </p:cNvGrpSpPr>
          <p:nvPr/>
        </p:nvGrpSpPr>
        <p:grpSpPr bwMode="auto">
          <a:xfrm>
            <a:off x="1875769" y="6074015"/>
            <a:ext cx="646698" cy="451761"/>
            <a:chOff x="1306" y="3113"/>
            <a:chExt cx="1360" cy="907"/>
          </a:xfrm>
        </p:grpSpPr>
        <p:pic>
          <p:nvPicPr>
            <p:cNvPr id="384010" name="Picture 10" descr="Drapeau_Ital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3113"/>
              <a:ext cx="1358" cy="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4011" name="Line 11"/>
            <p:cNvSpPr>
              <a:spLocks noChangeShapeType="1"/>
            </p:cNvSpPr>
            <p:nvPr/>
          </p:nvSpPr>
          <p:spPr bwMode="auto">
            <a:xfrm>
              <a:off x="1306" y="3113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  <p:sp>
          <p:nvSpPr>
            <p:cNvPr id="384012" name="Line 12"/>
            <p:cNvSpPr>
              <a:spLocks noChangeShapeType="1"/>
            </p:cNvSpPr>
            <p:nvPr/>
          </p:nvSpPr>
          <p:spPr bwMode="auto">
            <a:xfrm>
              <a:off x="1306" y="4014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  <p:sp>
          <p:nvSpPr>
            <p:cNvPr id="384013" name="Line 13"/>
            <p:cNvSpPr>
              <a:spLocks noChangeShapeType="1"/>
            </p:cNvSpPr>
            <p:nvPr/>
          </p:nvSpPr>
          <p:spPr bwMode="auto">
            <a:xfrm>
              <a:off x="2666" y="3113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</p:grpSp>
      <p:grpSp>
        <p:nvGrpSpPr>
          <p:cNvPr id="384020" name="Group 20"/>
          <p:cNvGrpSpPr>
            <a:grpSpLocks/>
          </p:cNvGrpSpPr>
          <p:nvPr/>
        </p:nvGrpSpPr>
        <p:grpSpPr bwMode="auto">
          <a:xfrm>
            <a:off x="1967048" y="3852343"/>
            <a:ext cx="645152" cy="581719"/>
            <a:chOff x="3029" y="3131"/>
            <a:chExt cx="892" cy="889"/>
          </a:xfrm>
        </p:grpSpPr>
        <p:pic>
          <p:nvPicPr>
            <p:cNvPr id="384021" name="Picture 21" descr="Drapeau_Suis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" y="3131"/>
              <a:ext cx="889" cy="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4022" name="Line 22"/>
            <p:cNvSpPr>
              <a:spLocks noChangeShapeType="1"/>
            </p:cNvSpPr>
            <p:nvPr/>
          </p:nvSpPr>
          <p:spPr bwMode="auto">
            <a:xfrm>
              <a:off x="3921" y="3134"/>
              <a:ext cx="0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  <p:sp>
          <p:nvSpPr>
            <p:cNvPr id="384023" name="Line 23"/>
            <p:cNvSpPr>
              <a:spLocks noChangeShapeType="1"/>
            </p:cNvSpPr>
            <p:nvPr/>
          </p:nvSpPr>
          <p:spPr bwMode="auto">
            <a:xfrm flipV="1">
              <a:off x="3035" y="3131"/>
              <a:ext cx="8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</p:grpSp>
      <p:pic>
        <p:nvPicPr>
          <p:cNvPr id="38402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81" y="1225323"/>
            <a:ext cx="6183860" cy="16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25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45" y="3329414"/>
            <a:ext cx="6200879" cy="164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26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82" y="5711988"/>
            <a:ext cx="6131259" cy="126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27" name="Text Box 27"/>
          <p:cNvSpPr txBox="1">
            <a:spLocks noChangeArrowheads="1"/>
          </p:cNvSpPr>
          <p:nvPr/>
        </p:nvSpPr>
        <p:spPr bwMode="auto">
          <a:xfrm>
            <a:off x="4037102" y="5741383"/>
            <a:ext cx="1363018" cy="30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364">
                <a:solidFill>
                  <a:schemeClr val="bg1"/>
                </a:solidFill>
                <a:latin typeface="Arial Narrow" panose="020B0606020202030204" pitchFamily="34" charset="0"/>
              </a:rPr>
              <a:t>Sans ventilation</a:t>
            </a:r>
          </a:p>
        </p:txBody>
      </p:sp>
      <p:sp>
        <p:nvSpPr>
          <p:cNvPr id="384028" name="Text Box 28"/>
          <p:cNvSpPr txBox="1">
            <a:spLocks noChangeArrowheads="1"/>
          </p:cNvSpPr>
          <p:nvPr/>
        </p:nvSpPr>
        <p:spPr bwMode="auto">
          <a:xfrm>
            <a:off x="5387743" y="2543475"/>
            <a:ext cx="1906059" cy="3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559">
                <a:latin typeface="Arial Narrow" panose="020B0606020202030204" pitchFamily="34" charset="0"/>
              </a:rPr>
              <a:t>Issues tous les </a:t>
            </a:r>
            <a:r>
              <a:rPr lang="fr-FR" altLang="fr-FR" sz="1949" b="1">
                <a:latin typeface="Arial Narrow" panose="020B0606020202030204" pitchFamily="34" charset="0"/>
              </a:rPr>
              <a:t>400 m</a:t>
            </a:r>
          </a:p>
        </p:txBody>
      </p:sp>
      <p:sp>
        <p:nvSpPr>
          <p:cNvPr id="384029" name="Text Box 29"/>
          <p:cNvSpPr txBox="1">
            <a:spLocks noChangeArrowheads="1"/>
          </p:cNvSpPr>
          <p:nvPr/>
        </p:nvSpPr>
        <p:spPr bwMode="auto">
          <a:xfrm>
            <a:off x="5387742" y="4596511"/>
            <a:ext cx="1929265" cy="3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559" dirty="0">
                <a:latin typeface="Arial Narrow" panose="020B0606020202030204" pitchFamily="34" charset="0"/>
              </a:rPr>
              <a:t>Issues tous les </a:t>
            </a:r>
            <a:r>
              <a:rPr lang="fr-FR" altLang="fr-FR" sz="1949" b="1" dirty="0">
                <a:latin typeface="Arial Narrow" panose="020B0606020202030204" pitchFamily="34" charset="0"/>
              </a:rPr>
              <a:t>500 m</a:t>
            </a:r>
          </a:p>
        </p:txBody>
      </p:sp>
      <p:sp>
        <p:nvSpPr>
          <p:cNvPr id="384030" name="Text Box 30"/>
          <p:cNvSpPr txBox="1">
            <a:spLocks noChangeArrowheads="1"/>
          </p:cNvSpPr>
          <p:nvPr/>
        </p:nvSpPr>
        <p:spPr bwMode="auto">
          <a:xfrm>
            <a:off x="5387743" y="6617057"/>
            <a:ext cx="1929265" cy="3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559">
                <a:latin typeface="Arial Narrow" panose="020B0606020202030204" pitchFamily="34" charset="0"/>
              </a:rPr>
              <a:t>Issues tous les </a:t>
            </a:r>
            <a:r>
              <a:rPr lang="fr-FR" altLang="fr-FR" sz="1949" b="1">
                <a:latin typeface="Arial Narrow" panose="020B0606020202030204" pitchFamily="34" charset="0"/>
              </a:rPr>
              <a:t>500 m</a:t>
            </a:r>
          </a:p>
        </p:txBody>
      </p:sp>
      <p:pic>
        <p:nvPicPr>
          <p:cNvPr id="384032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99" y="5319017"/>
            <a:ext cx="337273" cy="37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033" name="Picture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63" y="5339130"/>
            <a:ext cx="337273" cy="37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34" name="Line 34"/>
          <p:cNvSpPr>
            <a:spLocks noChangeShapeType="1"/>
          </p:cNvSpPr>
          <p:nvPr/>
        </p:nvSpPr>
        <p:spPr bwMode="auto">
          <a:xfrm flipH="1">
            <a:off x="3115015" y="5331395"/>
            <a:ext cx="591002" cy="448666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  <p:sp>
        <p:nvSpPr>
          <p:cNvPr id="384035" name="Line 35"/>
          <p:cNvSpPr>
            <a:spLocks noChangeShapeType="1"/>
          </p:cNvSpPr>
          <p:nvPr/>
        </p:nvSpPr>
        <p:spPr bwMode="auto">
          <a:xfrm>
            <a:off x="3119658" y="5305094"/>
            <a:ext cx="560059" cy="464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  <p:sp>
        <p:nvSpPr>
          <p:cNvPr id="384036" name="Line 36"/>
          <p:cNvSpPr>
            <a:spLocks noChangeShapeType="1"/>
          </p:cNvSpPr>
          <p:nvPr/>
        </p:nvSpPr>
        <p:spPr bwMode="auto">
          <a:xfrm flipH="1">
            <a:off x="9020394" y="5297358"/>
            <a:ext cx="591002" cy="448666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  <p:sp>
        <p:nvSpPr>
          <p:cNvPr id="384037" name="Line 37"/>
          <p:cNvSpPr>
            <a:spLocks noChangeShapeType="1"/>
          </p:cNvSpPr>
          <p:nvPr/>
        </p:nvSpPr>
        <p:spPr bwMode="auto">
          <a:xfrm>
            <a:off x="9025035" y="5271057"/>
            <a:ext cx="560059" cy="464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</p:spTree>
    <p:extLst>
      <p:ext uri="{BB962C8B-B14F-4D97-AF65-F5344CB8AC3E}">
        <p14:creationId xmlns:p14="http://schemas.microsoft.com/office/powerpoint/2010/main" val="35812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7" grpId="0" animBg="1"/>
      <p:bldP spid="384028" grpId="0"/>
      <p:bldP spid="384029" grpId="0"/>
      <p:bldP spid="384030" grpId="0"/>
      <p:bldP spid="384034" grpId="0" animBg="1"/>
      <p:bldP spid="384035" grpId="0" animBg="1"/>
      <p:bldP spid="384036" grpId="0" animBg="1"/>
      <p:bldP spid="384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97346" y="2293223"/>
            <a:ext cx="9004106" cy="193899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TUNNEL FICTIF = tunnel neuf à 2 tubes</a:t>
            </a:r>
          </a:p>
          <a:p>
            <a:pPr algn="ctr"/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Longueur = 1 km</a:t>
            </a:r>
            <a:b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- Trafic = 8000 </a:t>
            </a:r>
            <a:r>
              <a:rPr lang="fr-CH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véh</a:t>
            </a: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/jour</a:t>
            </a:r>
            <a:b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- Milieu urbain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1184588" y="4810185"/>
            <a:ext cx="6957424" cy="39297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1170"/>
          </a:p>
        </p:txBody>
      </p:sp>
      <p:sp>
        <p:nvSpPr>
          <p:cNvPr id="5" name="Line 126"/>
          <p:cNvSpPr>
            <a:spLocks noChangeShapeType="1"/>
          </p:cNvSpPr>
          <p:nvPr/>
        </p:nvSpPr>
        <p:spPr bwMode="auto">
          <a:xfrm flipH="1">
            <a:off x="4291216" y="4983463"/>
            <a:ext cx="1191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  <p:sp>
        <p:nvSpPr>
          <p:cNvPr id="6" name="Rectangle 163"/>
          <p:cNvSpPr>
            <a:spLocks noChangeArrowheads="1"/>
          </p:cNvSpPr>
          <p:nvPr/>
        </p:nvSpPr>
        <p:spPr bwMode="auto">
          <a:xfrm>
            <a:off x="1183042" y="5399639"/>
            <a:ext cx="6957423" cy="39297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1170"/>
          </a:p>
        </p:txBody>
      </p:sp>
      <p:sp>
        <p:nvSpPr>
          <p:cNvPr id="7" name="Line 149"/>
          <p:cNvSpPr>
            <a:spLocks noChangeShapeType="1"/>
          </p:cNvSpPr>
          <p:nvPr/>
        </p:nvSpPr>
        <p:spPr bwMode="auto">
          <a:xfrm>
            <a:off x="4315971" y="5617784"/>
            <a:ext cx="128411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</p:spTree>
    <p:extLst>
      <p:ext uri="{BB962C8B-B14F-4D97-AF65-F5344CB8AC3E}">
        <p14:creationId xmlns:p14="http://schemas.microsoft.com/office/powerpoint/2010/main" val="282033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97346" y="943816"/>
            <a:ext cx="9004106" cy="156966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TUNNEL FICTIF = tunnel neuf à 2 tubes</a:t>
            </a:r>
          </a:p>
          <a:p>
            <a:pPr algn="ctr"/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Longueur = 1 km</a:t>
            </a:r>
            <a:b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- Trafic = 8000 </a:t>
            </a:r>
            <a:r>
              <a:rPr lang="fr-CH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véh</a:t>
            </a: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/jour</a:t>
            </a:r>
            <a:b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- Milieu urbain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2" y="5081773"/>
            <a:ext cx="6915704" cy="20335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71" y="2586772"/>
            <a:ext cx="5743575" cy="1809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725" y="4368959"/>
            <a:ext cx="4694595" cy="96421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024711B-869A-47F7-9334-492DB6B4BEAD}"/>
              </a:ext>
            </a:extLst>
          </p:cNvPr>
          <p:cNvCxnSpPr/>
          <p:nvPr/>
        </p:nvCxnSpPr>
        <p:spPr bwMode="auto">
          <a:xfrm flipV="1">
            <a:off x="3419856" y="2586772"/>
            <a:ext cx="0" cy="115312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014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56" name="Rectangle 164"/>
          <p:cNvSpPr>
            <a:spLocks noChangeArrowheads="1"/>
          </p:cNvSpPr>
          <p:nvPr/>
        </p:nvSpPr>
        <p:spPr bwMode="auto">
          <a:xfrm>
            <a:off x="9628414" y="5237021"/>
            <a:ext cx="151618" cy="1907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1170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1847"/>
            <a:ext cx="8950513" cy="891144"/>
          </a:xfrm>
        </p:spPr>
        <p:txBody>
          <a:bodyPr/>
          <a:lstStyle/>
          <a:p>
            <a:r>
              <a:rPr lang="fr-CH" altLang="fr-FR" sz="3000" dirty="0"/>
              <a:t>Comparaison exigences tunnel fictif</a:t>
            </a:r>
            <a:endParaRPr lang="fr-FR" altLang="fr-FR" sz="3000" dirty="0"/>
          </a:p>
        </p:txBody>
      </p:sp>
      <p:grpSp>
        <p:nvGrpSpPr>
          <p:cNvPr id="366701" name="Group 109"/>
          <p:cNvGrpSpPr>
            <a:grpSpLocks/>
          </p:cNvGrpSpPr>
          <p:nvPr/>
        </p:nvGrpSpPr>
        <p:grpSpPr bwMode="auto">
          <a:xfrm>
            <a:off x="1987161" y="2108732"/>
            <a:ext cx="727149" cy="456402"/>
            <a:chOff x="4162" y="3113"/>
            <a:chExt cx="1362" cy="907"/>
          </a:xfrm>
        </p:grpSpPr>
        <p:pic>
          <p:nvPicPr>
            <p:cNvPr id="366702" name="Picture 110" descr="Drapeau_Fran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" y="3113"/>
              <a:ext cx="136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6703" name="Line 111"/>
            <p:cNvSpPr>
              <a:spLocks noChangeShapeType="1"/>
            </p:cNvSpPr>
            <p:nvPr/>
          </p:nvSpPr>
          <p:spPr bwMode="auto">
            <a:xfrm>
              <a:off x="4163" y="4020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</p:grpSp>
      <p:grpSp>
        <p:nvGrpSpPr>
          <p:cNvPr id="366704" name="Group 112"/>
          <p:cNvGrpSpPr>
            <a:grpSpLocks/>
          </p:cNvGrpSpPr>
          <p:nvPr/>
        </p:nvGrpSpPr>
        <p:grpSpPr bwMode="auto">
          <a:xfrm>
            <a:off x="1929918" y="6074015"/>
            <a:ext cx="646698" cy="451761"/>
            <a:chOff x="1306" y="3113"/>
            <a:chExt cx="1360" cy="907"/>
          </a:xfrm>
        </p:grpSpPr>
        <p:pic>
          <p:nvPicPr>
            <p:cNvPr id="366705" name="Picture 113" descr="Drapeau_Ital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3113"/>
              <a:ext cx="1358" cy="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6706" name="Line 114"/>
            <p:cNvSpPr>
              <a:spLocks noChangeShapeType="1"/>
            </p:cNvSpPr>
            <p:nvPr/>
          </p:nvSpPr>
          <p:spPr bwMode="auto">
            <a:xfrm>
              <a:off x="1306" y="3113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  <p:sp>
          <p:nvSpPr>
            <p:cNvPr id="366707" name="Line 115"/>
            <p:cNvSpPr>
              <a:spLocks noChangeShapeType="1"/>
            </p:cNvSpPr>
            <p:nvPr/>
          </p:nvSpPr>
          <p:spPr bwMode="auto">
            <a:xfrm>
              <a:off x="1306" y="4014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  <p:sp>
          <p:nvSpPr>
            <p:cNvPr id="366708" name="Line 116"/>
            <p:cNvSpPr>
              <a:spLocks noChangeShapeType="1"/>
            </p:cNvSpPr>
            <p:nvPr/>
          </p:nvSpPr>
          <p:spPr bwMode="auto">
            <a:xfrm>
              <a:off x="2666" y="3113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</p:grpSp>
      <p:sp>
        <p:nvSpPr>
          <p:cNvPr id="366714" name="Rectangle 122"/>
          <p:cNvSpPr>
            <a:spLocks noChangeArrowheads="1"/>
          </p:cNvSpPr>
          <p:nvPr/>
        </p:nvSpPr>
        <p:spPr bwMode="auto">
          <a:xfrm>
            <a:off x="2684914" y="5831117"/>
            <a:ext cx="6957424" cy="39297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1170"/>
          </a:p>
        </p:txBody>
      </p:sp>
      <p:sp>
        <p:nvSpPr>
          <p:cNvPr id="366718" name="Line 126"/>
          <p:cNvSpPr>
            <a:spLocks noChangeShapeType="1"/>
          </p:cNvSpPr>
          <p:nvPr/>
        </p:nvSpPr>
        <p:spPr bwMode="auto">
          <a:xfrm flipH="1">
            <a:off x="5791542" y="6004395"/>
            <a:ext cx="1191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  <p:sp>
        <p:nvSpPr>
          <p:cNvPr id="366755" name="Rectangle 163"/>
          <p:cNvSpPr>
            <a:spLocks noChangeArrowheads="1"/>
          </p:cNvSpPr>
          <p:nvPr/>
        </p:nvSpPr>
        <p:spPr bwMode="auto">
          <a:xfrm>
            <a:off x="2683368" y="6420571"/>
            <a:ext cx="6957423" cy="39297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1170"/>
          </a:p>
        </p:txBody>
      </p:sp>
      <p:sp>
        <p:nvSpPr>
          <p:cNvPr id="366741" name="Line 149"/>
          <p:cNvSpPr>
            <a:spLocks noChangeShapeType="1"/>
          </p:cNvSpPr>
          <p:nvPr/>
        </p:nvSpPr>
        <p:spPr bwMode="auto">
          <a:xfrm>
            <a:off x="5816297" y="6638716"/>
            <a:ext cx="128411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170"/>
          </a:p>
        </p:txBody>
      </p:sp>
      <p:pic>
        <p:nvPicPr>
          <p:cNvPr id="366754" name="Picture 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34903" r="9557" b="31500"/>
          <a:stretch>
            <a:fillRect/>
          </a:stretch>
        </p:blipFill>
        <p:spPr bwMode="auto">
          <a:xfrm>
            <a:off x="2657067" y="1212947"/>
            <a:ext cx="6979083" cy="188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757" name="Picture 1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18" y="3538277"/>
            <a:ext cx="7051798" cy="16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6758" name="Group 166"/>
          <p:cNvGrpSpPr>
            <a:grpSpLocks/>
          </p:cNvGrpSpPr>
          <p:nvPr/>
        </p:nvGrpSpPr>
        <p:grpSpPr bwMode="auto">
          <a:xfrm>
            <a:off x="1990256" y="4076676"/>
            <a:ext cx="645151" cy="581719"/>
            <a:chOff x="3029" y="3131"/>
            <a:chExt cx="892" cy="889"/>
          </a:xfrm>
        </p:grpSpPr>
        <p:pic>
          <p:nvPicPr>
            <p:cNvPr id="366759" name="Picture 167" descr="Drapeau_Suis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" y="3131"/>
              <a:ext cx="889" cy="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6760" name="Line 168"/>
            <p:cNvSpPr>
              <a:spLocks noChangeShapeType="1"/>
            </p:cNvSpPr>
            <p:nvPr/>
          </p:nvSpPr>
          <p:spPr bwMode="auto">
            <a:xfrm>
              <a:off x="3921" y="3134"/>
              <a:ext cx="0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  <p:sp>
          <p:nvSpPr>
            <p:cNvPr id="366761" name="Line 169"/>
            <p:cNvSpPr>
              <a:spLocks noChangeShapeType="1"/>
            </p:cNvSpPr>
            <p:nvPr/>
          </p:nvSpPr>
          <p:spPr bwMode="auto">
            <a:xfrm flipV="1">
              <a:off x="3035" y="3131"/>
              <a:ext cx="8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170"/>
            </a:p>
          </p:txBody>
        </p:sp>
      </p:grpSp>
    </p:spTree>
    <p:extLst>
      <p:ext uri="{BB962C8B-B14F-4D97-AF65-F5344CB8AC3E}">
        <p14:creationId xmlns:p14="http://schemas.microsoft.com/office/powerpoint/2010/main" val="2001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714" grpId="0" animBg="1"/>
      <p:bldP spid="366718" grpId="0" animBg="1"/>
      <p:bldP spid="366755" grpId="0" animBg="1"/>
      <p:bldP spid="3667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7220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Sur la base des </a:t>
            </a:r>
            <a:r>
              <a:rPr lang="fr-FR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(3+1) textes réglementaires sécurité tunnels routiers </a:t>
            </a: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Directive Européenne 2004/54 </a:t>
            </a: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Italie</a:t>
            </a:r>
            <a:endParaRPr lang="fr-FR" sz="2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Circulaire interministérielle n° 2000- 63 du 25 août </a:t>
            </a: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France</a:t>
            </a:r>
            <a:endParaRPr lang="fr-FR" sz="2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SIA 197/2 + Directive ventilation </a:t>
            </a: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Suisse</a:t>
            </a:r>
          </a:p>
          <a:p>
            <a:b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Exercice : </a:t>
            </a:r>
            <a:b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Pour un tunnel existant et un tunnel fictif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les </a:t>
            </a:r>
            <a:r>
              <a:rPr lang="fr-FR" sz="2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sécurité exigées </a:t>
            </a:r>
            <a:r>
              <a:rPr lang="fr-FR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chaque texte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Chemins de fuite / évacuation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Ventilation de désenfumage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Relever les </a:t>
            </a:r>
            <a:r>
              <a:rPr lang="fr-FR" sz="2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différences</a:t>
            </a:r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pays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Commenter / Hiérarchiser </a:t>
            </a:r>
            <a:r>
              <a:rPr lang="fr-FR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niveaux de sécurité selon les pays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EXERCICE 5.1</a:t>
            </a:r>
          </a:p>
        </p:txBody>
      </p:sp>
    </p:spTree>
    <p:extLst>
      <p:ext uri="{BB962C8B-B14F-4D97-AF65-F5344CB8AC3E}">
        <p14:creationId xmlns:p14="http://schemas.microsoft.com/office/powerpoint/2010/main" val="8386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7220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Au-delà des analyses de risques, l’application des normes (de sécurité) est un impératif « minimum » !</a:t>
            </a:r>
          </a:p>
          <a:p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Pour un tunnel routier existant en France, la norme (Instruction Technique) constitue un </a:t>
            </a:r>
            <a:r>
              <a:rPr 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référentiel applicable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mais pas une norme stricte. En revanche, </a:t>
            </a:r>
            <a:r>
              <a:rPr 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l’équivalence du niveau de sécurité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(avec un ouvrage équivalent conforme) doit être démontrée. </a:t>
            </a:r>
            <a:endParaRPr lang="fr-FR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EXERCICE 5.1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A77594-D4F8-286B-48F6-12BB8CA0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4727697"/>
            <a:ext cx="9521952" cy="12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72207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En Suisse, un bureau d’étude a proposé un concept de tunnel neuf ne répondant pas aux normes, sous prétexte que son niveau de risques était acceptable selon les critères OFROU : possible selon vous ?</a:t>
            </a:r>
            <a:endParaRPr lang="fr-FR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EXERCICE 5.1</a:t>
            </a:r>
          </a:p>
        </p:txBody>
      </p:sp>
    </p:spTree>
    <p:extLst>
      <p:ext uri="{BB962C8B-B14F-4D97-AF65-F5344CB8AC3E}">
        <p14:creationId xmlns:p14="http://schemas.microsoft.com/office/powerpoint/2010/main" val="42200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397346" y="1725052"/>
            <a:ext cx="9004106" cy="461665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TUNNEL EXISTANT = TUNNEL DU GRAND SAINT BERNARD</a:t>
            </a:r>
            <a:endParaRPr lang="fr-CH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89" y="2447335"/>
            <a:ext cx="6011149" cy="43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96" y="911259"/>
            <a:ext cx="9592177" cy="507456"/>
          </a:xfrm>
        </p:spPr>
        <p:txBody>
          <a:bodyPr/>
          <a:lstStyle/>
          <a:p>
            <a:r>
              <a:rPr lang="fr-CH" altLang="fr-FR" sz="2800" dirty="0">
                <a:solidFill>
                  <a:schemeClr val="accent6"/>
                </a:solidFill>
              </a:rPr>
              <a:t>Tunnel existant = tunnel du Grand Saint Bernard</a:t>
            </a:r>
            <a:endParaRPr lang="fr-FR" altLang="fr-FR" sz="2800" dirty="0">
              <a:solidFill>
                <a:schemeClr val="accent6"/>
              </a:solidFill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9" y="1516184"/>
            <a:ext cx="9534935" cy="4502135"/>
          </a:xfrm>
        </p:spPr>
        <p:txBody>
          <a:bodyPr/>
          <a:lstStyle/>
          <a:p>
            <a:r>
              <a:rPr lang="fr-CH" altLang="fr-FR" dirty="0"/>
              <a:t>Tunnel </a:t>
            </a:r>
            <a:r>
              <a:rPr lang="fr-CH" altLang="fr-FR" dirty="0">
                <a:solidFill>
                  <a:srgbClr val="0000FF"/>
                </a:solidFill>
              </a:rPr>
              <a:t>binational</a:t>
            </a:r>
            <a:r>
              <a:rPr lang="fr-CH" altLang="fr-FR" dirty="0"/>
              <a:t> Suisse / Italie – mise en service </a:t>
            </a:r>
            <a:r>
              <a:rPr lang="fr-CH" altLang="fr-FR" dirty="0">
                <a:solidFill>
                  <a:srgbClr val="0000FF"/>
                </a:solidFill>
              </a:rPr>
              <a:t>1964</a:t>
            </a:r>
          </a:p>
          <a:p>
            <a:r>
              <a:rPr lang="fr-CH" altLang="fr-FR" dirty="0">
                <a:solidFill>
                  <a:srgbClr val="00B050"/>
                </a:solidFill>
              </a:rPr>
              <a:t>5,8 km </a:t>
            </a:r>
            <a:r>
              <a:rPr lang="fr-CH" altLang="fr-FR" dirty="0"/>
              <a:t>de long, bidirectionnel</a:t>
            </a:r>
          </a:p>
          <a:p>
            <a:r>
              <a:rPr lang="fr-CH" altLang="fr-FR" dirty="0"/>
              <a:t>Depuis 2022 : galerie de fuite parallèle avec rameaux (issues) tous les 500m</a:t>
            </a:r>
          </a:p>
          <a:p>
            <a:r>
              <a:rPr lang="fr-CH" altLang="fr-FR" dirty="0"/>
              <a:t>Ventilation avec aspiration sans contrôle du courant d'air</a:t>
            </a:r>
            <a:endParaRPr lang="fr-FR" altLang="fr-FR" dirty="0"/>
          </a:p>
        </p:txBody>
      </p:sp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6" y="3895526"/>
            <a:ext cx="4409308" cy="30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3563"/>
          <a:stretch>
            <a:fillRect/>
          </a:stretch>
        </p:blipFill>
        <p:spPr bwMode="auto">
          <a:xfrm>
            <a:off x="4614181" y="3722248"/>
            <a:ext cx="5170493" cy="314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5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0681" y="1642279"/>
            <a:ext cx="9270376" cy="4502135"/>
          </a:xfrm>
        </p:spPr>
        <p:txBody>
          <a:bodyPr/>
          <a:lstStyle/>
          <a:p>
            <a:r>
              <a:rPr lang="fr-CH" altLang="fr-FR" sz="2600" dirty="0">
                <a:solidFill>
                  <a:srgbClr val="00B050"/>
                </a:solidFill>
              </a:rPr>
              <a:t>2</a:t>
            </a:r>
            <a:r>
              <a:rPr lang="fr-CH" altLang="fr-FR" sz="2600" dirty="0"/>
              <a:t> Sociétés d'Exploitation (IT et CH) + 1 société mixte</a:t>
            </a:r>
          </a:p>
          <a:p>
            <a:r>
              <a:rPr lang="fr-CH" altLang="fr-FR" sz="2600" dirty="0">
                <a:solidFill>
                  <a:srgbClr val="00B050"/>
                </a:solidFill>
              </a:rPr>
              <a:t>2</a:t>
            </a:r>
            <a:r>
              <a:rPr lang="fr-CH" altLang="fr-FR" sz="2600" dirty="0"/>
              <a:t> PC de surveillance (en alternance)</a:t>
            </a:r>
          </a:p>
          <a:p>
            <a:r>
              <a:rPr lang="fr-CH" altLang="fr-FR" sz="2600" dirty="0">
                <a:solidFill>
                  <a:srgbClr val="00B050"/>
                </a:solidFill>
              </a:rPr>
              <a:t>2</a:t>
            </a:r>
            <a:r>
              <a:rPr lang="fr-CH" altLang="fr-FR" sz="2600" dirty="0"/>
              <a:t> </a:t>
            </a:r>
            <a:r>
              <a:rPr lang="fr-CH" altLang="fr-FR" sz="2600" dirty="0" err="1"/>
              <a:t>Equipes</a:t>
            </a:r>
            <a:r>
              <a:rPr lang="fr-CH" altLang="fr-FR" sz="2600" dirty="0"/>
              <a:t> d'intervention en permanence aux têtes</a:t>
            </a:r>
          </a:p>
          <a:p>
            <a:r>
              <a:rPr lang="fr-CH" altLang="fr-FR" sz="2600" dirty="0"/>
              <a:t>Trafic (très) faible : environ 1700 </a:t>
            </a:r>
            <a:r>
              <a:rPr lang="fr-CH" altLang="fr-FR" sz="2600" dirty="0" err="1"/>
              <a:t>véh</a:t>
            </a:r>
            <a:r>
              <a:rPr lang="fr-CH" altLang="fr-FR" sz="2600" dirty="0"/>
              <a:t>/jour (10% de PL)</a:t>
            </a:r>
          </a:p>
        </p:txBody>
      </p:sp>
      <p:pic>
        <p:nvPicPr>
          <p:cNvPr id="3686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7" y="3973392"/>
            <a:ext cx="4205087" cy="31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42" y="3927053"/>
            <a:ext cx="4239124" cy="317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96" y="911259"/>
            <a:ext cx="9592177" cy="507456"/>
          </a:xfrm>
        </p:spPr>
        <p:txBody>
          <a:bodyPr/>
          <a:lstStyle/>
          <a:p>
            <a:r>
              <a:rPr lang="fr-CH" altLang="fr-FR" sz="2800" dirty="0">
                <a:solidFill>
                  <a:schemeClr val="accent6"/>
                </a:solidFill>
              </a:rPr>
              <a:t>Tunnel existant = tunnel du Grand Saint Bernard</a:t>
            </a:r>
            <a:endParaRPr lang="fr-FR" altLang="fr-FR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633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Aide pour la Suisse – "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Directive Ventilation tunnel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" (sur Moodle)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45" y="5470956"/>
            <a:ext cx="6429135" cy="13204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11" y="2680639"/>
            <a:ext cx="7839543" cy="25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6633" y="1813208"/>
            <a:ext cx="9633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Aide pour la Suisse – Directive Ventilation tunnel (sur Moodle)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7931" y="1166339"/>
            <a:ext cx="9600772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3" y="2827543"/>
            <a:ext cx="9394258" cy="3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Transport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Transpo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nspor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V:\CAR\COURS\Cours Enerbat\Transport.ppt</Template>
  <TotalTime>0</TotalTime>
  <Words>464</Words>
  <Application>Microsoft Office PowerPoint</Application>
  <PresentationFormat>Personnalisé</PresentationFormat>
  <Paragraphs>58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Monotype Sorts</vt:lpstr>
      <vt:lpstr>Times New Roman</vt:lpstr>
      <vt:lpstr>Verdana</vt:lpstr>
      <vt:lpstr>Wingdings</vt:lpstr>
      <vt:lpstr>Transport</vt:lpstr>
      <vt:lpstr> Analyse et gestion de risque Risk Analysis and Management  Semaine 5 : Conséquences et représentation  Exercice</vt:lpstr>
      <vt:lpstr>Présentation PowerPoint</vt:lpstr>
      <vt:lpstr>Présentation PowerPoint</vt:lpstr>
      <vt:lpstr>Présentation PowerPoint</vt:lpstr>
      <vt:lpstr>Présentation PowerPoint</vt:lpstr>
      <vt:lpstr>Tunnel existant = tunnel du Grand Saint Bernard</vt:lpstr>
      <vt:lpstr>Tunnel existant = tunnel du Grand Saint Bernard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Comparaison exigences pour TGSB</vt:lpstr>
      <vt:lpstr>Présentation PowerPoint</vt:lpstr>
      <vt:lpstr>Présentation PowerPoint</vt:lpstr>
      <vt:lpstr>Comparaison exigences tunnel fictif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du règlement sur les mesures d'économie d'énergie dans le domaine du bâtiment</dc:title>
  <dc:subject>Vers un bâtiment confortable et énergétiquement optimal</dc:subject>
  <dc:creator>Pierre-André Haldi</dc:creator>
  <cp:lastModifiedBy>Defert, Raphael</cp:lastModifiedBy>
  <cp:revision>1167</cp:revision>
  <cp:lastPrinted>2015-10-27T21:46:00Z</cp:lastPrinted>
  <dcterms:created xsi:type="dcterms:W3CDTF">1995-06-17T23:31:02Z</dcterms:created>
  <dcterms:modified xsi:type="dcterms:W3CDTF">2025-10-05T19:21:30Z</dcterms:modified>
</cp:coreProperties>
</file>